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8"/>
  </p:notesMasterIdLst>
  <p:sldIdLst>
    <p:sldId id="260" r:id="rId6"/>
    <p:sldId id="273" r:id="rId7"/>
    <p:sldId id="278" r:id="rId8"/>
    <p:sldId id="279" r:id="rId9"/>
    <p:sldId id="281" r:id="rId10"/>
    <p:sldId id="283" r:id="rId11"/>
    <p:sldId id="284" r:id="rId12"/>
    <p:sldId id="285" r:id="rId13"/>
    <p:sldId id="286" r:id="rId14"/>
    <p:sldId id="282" r:id="rId15"/>
    <p:sldId id="277" r:id="rId16"/>
    <p:sldId id="280" r:id="rId17"/>
  </p:sldIdLst>
  <p:sldSz cx="9144000" cy="5143500" type="screen16x9"/>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5" autoAdjust="0"/>
    <p:restoredTop sz="92842" autoAdjust="0"/>
  </p:normalViewPr>
  <p:slideViewPr>
    <p:cSldViewPr snapToGrid="0" showGuides="1">
      <p:cViewPr varScale="1">
        <p:scale>
          <a:sx n="98" d="100"/>
          <a:sy n="98" d="100"/>
        </p:scale>
        <p:origin x="528" y="84"/>
      </p:cViewPr>
      <p:guideLst>
        <p:guide orient="horz" pos="274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ustomXml" Target="../customXml/item5.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FE5F691-4DA6-4E7E-88E0-0B0E5F6DDD4C}" type="datetimeFigureOut">
              <a:rPr lang="sv-SE" smtClean="0"/>
              <a:t>2022-01-10</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smtClean="0">
                <a:solidFill>
                  <a:srgbClr val="155697"/>
                </a:solidFill>
              </a:rPr>
              <a:t>Skapa ny sida</a:t>
            </a:r>
          </a:p>
          <a:p>
            <a:pPr marL="285750" indent="-285750">
              <a:spcBef>
                <a:spcPts val="160"/>
              </a:spcBef>
            </a:pPr>
            <a:r>
              <a:rPr lang="sv-SE" sz="1200" b="0" u="none" kern="0" dirty="0" smtClean="0"/>
              <a:t>I menyn </a:t>
            </a:r>
            <a:r>
              <a:rPr lang="sv-SE" sz="1200" b="1" u="none" kern="0" dirty="0" smtClean="0"/>
              <a:t>Start</a:t>
            </a:r>
            <a:r>
              <a:rPr lang="sv-SE" sz="1200" b="1" u="none" kern="0" baseline="0" dirty="0" smtClean="0"/>
              <a:t> </a:t>
            </a:r>
            <a:r>
              <a:rPr lang="sv-SE" sz="1200" b="0" u="none" kern="0" baseline="0" dirty="0" smtClean="0"/>
              <a:t>hittar du</a:t>
            </a:r>
            <a:r>
              <a:rPr lang="sv-SE" sz="1200" b="1" u="none" kern="0" baseline="0" dirty="0" smtClean="0"/>
              <a:t> </a:t>
            </a:r>
            <a:r>
              <a:rPr lang="sv-SE" sz="1200" b="0" i="1" u="none" kern="0" baseline="0" dirty="0" smtClean="0"/>
              <a:t>Ny bild</a:t>
            </a:r>
            <a:r>
              <a:rPr lang="sv-SE" sz="1200" b="0" u="none" kern="0" baseline="0" dirty="0" smtClean="0"/>
              <a:t>.</a:t>
            </a:r>
            <a:r>
              <a:rPr lang="sv-SE" sz="1200" b="0" u="none" kern="0" dirty="0" smtClean="0"/>
              <a:t> </a:t>
            </a:r>
          </a:p>
          <a:p>
            <a:pPr marL="285750" indent="-285750">
              <a:spcBef>
                <a:spcPts val="160"/>
              </a:spcBef>
            </a:pPr>
            <a:r>
              <a:rPr lang="sv-SE" sz="1200" i="0" u="none" kern="0" dirty="0" smtClean="0"/>
              <a:t>Klicka på pilen</a:t>
            </a:r>
            <a:r>
              <a:rPr lang="sv-SE" sz="1200" i="0" u="none" kern="0" baseline="0" dirty="0" smtClean="0"/>
              <a:t> och välj den </a:t>
            </a:r>
            <a:r>
              <a:rPr lang="sv-SE" sz="1200" i="0" u="none" kern="0" baseline="0" dirty="0" err="1" smtClean="0"/>
              <a:t>sidmall</a:t>
            </a:r>
            <a:r>
              <a:rPr lang="sv-SE" sz="1200" i="0" u="none" kern="0" baseline="0" dirty="0" smtClean="0"/>
              <a:t> du behöver.</a:t>
            </a:r>
            <a:endParaRPr lang="sv-SE" sz="1400" i="0" u="none" kern="0" baseline="0" dirty="0" smtClean="0"/>
          </a:p>
          <a:p>
            <a:endParaRPr lang="sv-SE" sz="1400" i="0" u="none" kern="0" baseline="0" dirty="0" smtClean="0"/>
          </a:p>
          <a:p>
            <a:endParaRPr lang="sv-SE" sz="1400" i="0" u="none" kern="0" baseline="0" dirty="0" smtClean="0"/>
          </a:p>
          <a:p>
            <a:endParaRPr lang="sv-SE" sz="1400" i="0" u="none" kern="0" baseline="0" dirty="0" smtClean="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a:p>
          <a:p>
            <a:endParaRPr lang="sv-SE" sz="1400" kern="0" dirty="0" smtClean="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smtClean="0"/>
              <a:t>Våra nya mallar</a:t>
            </a:r>
            <a:endParaRPr lang="sv-SE" kern="0" dirty="0"/>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smtClean="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smtClean="0"/>
              <a:t>Markera den sida i presentationen som du </a:t>
            </a:r>
            <a:br>
              <a:rPr lang="sv-SE" sz="1200" b="0" u="none" kern="0" dirty="0" smtClean="0"/>
            </a:br>
            <a:r>
              <a:rPr lang="sv-SE" sz="1200" b="0" u="none" kern="0" dirty="0" smtClean="0"/>
              <a:t>vill byta </a:t>
            </a:r>
            <a:r>
              <a:rPr lang="sv-SE" sz="1200" b="0" u="none" kern="0" dirty="0" err="1" smtClean="0"/>
              <a:t>sidmall</a:t>
            </a:r>
            <a:r>
              <a:rPr lang="sv-SE" sz="1200" b="0" u="none" kern="0" dirty="0" smtClean="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smtClean="0"/>
              <a:t>Gå</a:t>
            </a:r>
            <a:r>
              <a:rPr lang="sv-SE" sz="1200" b="0" u="none" kern="0" baseline="0" dirty="0" smtClean="0"/>
              <a:t> upp till menyn </a:t>
            </a:r>
            <a:r>
              <a:rPr lang="sv-SE" sz="1200" b="1" u="none" kern="0" dirty="0" smtClean="0"/>
              <a:t>Start</a:t>
            </a:r>
            <a:r>
              <a:rPr lang="sv-SE" sz="1200" b="1" u="none" kern="0" baseline="0" dirty="0" smtClean="0"/>
              <a:t> </a:t>
            </a:r>
            <a:r>
              <a:rPr lang="sv-SE" sz="1200" b="0" u="none" kern="0" baseline="0" dirty="0" smtClean="0"/>
              <a:t>och välj</a:t>
            </a:r>
            <a:r>
              <a:rPr lang="sv-SE" sz="1200" b="1" u="none" kern="0" baseline="0" dirty="0" smtClean="0"/>
              <a:t> </a:t>
            </a:r>
            <a:r>
              <a:rPr lang="sv-SE" sz="1200" b="0" i="1" u="none" kern="0" baseline="0" dirty="0" smtClean="0"/>
              <a:t>Layout</a:t>
            </a:r>
            <a:r>
              <a:rPr lang="sv-SE" sz="1200" b="0" u="none" kern="0" baseline="0" dirty="0" smtClean="0"/>
              <a:t>.</a:t>
            </a:r>
            <a:r>
              <a:rPr lang="sv-SE" sz="1200" b="0" u="none" kern="0" dirty="0" smtClean="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smtClean="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smtClean="0"/>
          </a:p>
        </p:txBody>
      </p:sp>
    </p:spTree>
    <p:extLst>
      <p:ext uri="{BB962C8B-B14F-4D97-AF65-F5344CB8AC3E}">
        <p14:creationId xmlns:p14="http://schemas.microsoft.com/office/powerpoint/2010/main" val="3851852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smtClean="0"/>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smtClean="0"/>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smtClean="0"/>
              <a:t>Klicka här för att ändra format på bakgrundstexten</a:t>
            </a:r>
          </a:p>
        </p:txBody>
      </p:sp>
    </p:spTree>
    <p:extLst>
      <p:ext uri="{BB962C8B-B14F-4D97-AF65-F5344CB8AC3E}">
        <p14:creationId xmlns:p14="http://schemas.microsoft.com/office/powerpoint/2010/main" val="2293923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244556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2736789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smtClean="0"/>
              <a:t>Klicka här för att ändra format</a:t>
            </a:r>
            <a:endParaRPr lang="sv-SE" dirty="0"/>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961013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smtClean="0"/>
              <a:t>Klicka på ikonen för att lägga till en bild</a:t>
            </a:r>
            <a:endParaRPr lang="sv-SE" dirty="0"/>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42576912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smtClean="0"/>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smtClean="0"/>
              <a:t>Klicka här för att ändra format</a:t>
            </a:r>
            <a:endParaRPr lang="sv-SE" dirty="0"/>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96198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r>
              <a:rPr lang="sv-SE" sz="600" dirty="0">
                <a:solidFill>
                  <a:srgbClr val="969696"/>
                </a:solidFill>
              </a:rPr>
              <a:t/>
            </a: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Lst>
  <p:timing>
    <p:tnLst>
      <p:par>
        <p:cTn id="1" dur="indefinite" restart="never" nodeType="tmRoot"/>
      </p:par>
    </p:tnLst>
  </p:timing>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Lifecare SP 4.14 och 4.15</a:t>
            </a:r>
            <a:endParaRPr lang="sv-SE" dirty="0"/>
          </a:p>
        </p:txBody>
      </p:sp>
      <p:sp>
        <p:nvSpPr>
          <p:cNvPr id="3" name="Platshållare för text 2"/>
          <p:cNvSpPr>
            <a:spLocks noGrp="1"/>
          </p:cNvSpPr>
          <p:nvPr>
            <p:ph type="body" sz="quarter" idx="14"/>
          </p:nvPr>
        </p:nvSpPr>
        <p:spPr/>
        <p:txBody>
          <a:bodyPr/>
          <a:lstStyle/>
          <a:p>
            <a:r>
              <a:rPr lang="sv-SE" dirty="0" smtClean="0"/>
              <a:t>Driftsättning 2022-01-13</a:t>
            </a: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650" y="4217670"/>
            <a:ext cx="1471202" cy="727965"/>
          </a:xfrm>
          <a:prstGeom prst="rect">
            <a:avLst/>
          </a:prstGeom>
        </p:spPr>
      </p:pic>
    </p:spTree>
    <p:extLst>
      <p:ext uri="{BB962C8B-B14F-4D97-AF65-F5344CB8AC3E}">
        <p14:creationId xmlns:p14="http://schemas.microsoft.com/office/powerpoint/2010/main" val="374996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Planeringsunderlag</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LCCP-2727</a:t>
            </a:r>
            <a:endParaRPr lang="sv-SE" sz="800" dirty="0"/>
          </a:p>
        </p:txBody>
      </p:sp>
      <p:sp>
        <p:nvSpPr>
          <p:cNvPr id="6" name="Rektangel 5"/>
          <p:cNvSpPr/>
          <p:nvPr/>
        </p:nvSpPr>
        <p:spPr>
          <a:xfrm>
            <a:off x="968823" y="1319356"/>
            <a:ext cx="7140101" cy="2677656"/>
          </a:xfrm>
          <a:prstGeom prst="rect">
            <a:avLst/>
          </a:prstGeom>
        </p:spPr>
        <p:txBody>
          <a:bodyPr wrap="square">
            <a:spAutoFit/>
          </a:bodyPr>
          <a:lstStyle/>
          <a:p>
            <a:pPr fontAlgn="t"/>
            <a:r>
              <a:rPr lang="sv-SE" sz="1400" u="sng" dirty="0" smtClean="0"/>
              <a:t>Fel</a:t>
            </a:r>
            <a:r>
              <a:rPr lang="sv-SE" sz="1400" u="sng" dirty="0"/>
              <a:t>: </a:t>
            </a:r>
          </a:p>
          <a:p>
            <a:r>
              <a:rPr lang="sv-SE" sz="1400" dirty="0" smtClean="0"/>
              <a:t>Frågorna i planeringsunderlaget är riktade till specifika professioner i hemsjukvården. </a:t>
            </a:r>
          </a:p>
          <a:p>
            <a:r>
              <a:rPr lang="sv-SE" sz="1400" dirty="0" smtClean="0"/>
              <a:t>Hämtning från centralregister har bytt profession på sjuksköterskor och distriktssköterskor i hemsjukvården vilket har gjort att de inte fått upp planeringsunderlaget vid kvittering av inskrivningsmeddelandet. </a:t>
            </a:r>
          </a:p>
          <a:p>
            <a:endParaRPr lang="sv-SE" sz="1400" dirty="0" smtClean="0"/>
          </a:p>
          <a:p>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ändras inte professionen automatiskt längre i Lifecare SP från centralregistret. </a:t>
            </a:r>
          </a:p>
          <a:p>
            <a:pPr fontAlgn="t"/>
            <a:r>
              <a:rPr lang="sv-SE" sz="1400" dirty="0" smtClean="0"/>
              <a:t>Efter rättningen måste hemsjukvårdens sjuksköterskor ändra sin profession till distriktssköterska i Lifecare SP och kommer därmed få upp planeringsunderlaget vid kvittering av inskrivningsmeddelandet. </a:t>
            </a:r>
            <a:endParaRPr lang="sv-SE" sz="1400" dirty="0"/>
          </a:p>
        </p:txBody>
      </p:sp>
    </p:spTree>
    <p:extLst>
      <p:ext uri="{BB962C8B-B14F-4D97-AF65-F5344CB8AC3E}">
        <p14:creationId xmlns:p14="http://schemas.microsoft.com/office/powerpoint/2010/main" val="350472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87549"/>
            <a:ext cx="7435560" cy="768485"/>
          </a:xfrm>
        </p:spPr>
        <p:txBody>
          <a:bodyPr/>
          <a:lstStyle/>
          <a:p>
            <a:r>
              <a:rPr lang="sv-SE" dirty="0" smtClean="0"/>
              <a:t>SIP-process</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9" name="Rektangel 8"/>
          <p:cNvSpPr/>
          <p:nvPr/>
        </p:nvSpPr>
        <p:spPr>
          <a:xfrm>
            <a:off x="164944" y="856034"/>
            <a:ext cx="3719909" cy="3970318"/>
          </a:xfrm>
          <a:prstGeom prst="rect">
            <a:avLst/>
          </a:prstGeom>
        </p:spPr>
        <p:txBody>
          <a:bodyPr wrap="square">
            <a:spAutoFit/>
          </a:bodyPr>
          <a:lstStyle/>
          <a:p>
            <a:pPr fontAlgn="t"/>
            <a:r>
              <a:rPr lang="sv-SE" sz="1400" u="sng" dirty="0" smtClean="0"/>
              <a:t>Fel</a:t>
            </a:r>
            <a:r>
              <a:rPr lang="sv-SE" sz="1400" u="sng" dirty="0"/>
              <a:t>: </a:t>
            </a:r>
          </a:p>
          <a:p>
            <a:pPr fontAlgn="t"/>
            <a:r>
              <a:rPr lang="sv-SE" sz="1400" dirty="0" smtClean="0"/>
              <a:t>Aktörer som inte är deltagare i SIP’en sedan tidigare, saknar knappen ”Öppna process” vilket gör att de inte har åtkomst till SIP-processen och inte kan kalla till SIP.</a:t>
            </a:r>
          </a:p>
          <a:p>
            <a:pPr fontAlgn="t"/>
            <a:r>
              <a:rPr lang="sv-SE" sz="1400" dirty="0" smtClean="0"/>
              <a:t>Får en grå ruta med informationen – ”Det finns en pågående SIP som du inte är behörig att se. Endast deltagare på SIP’en är behöriga att ta del av den”. </a:t>
            </a:r>
          </a:p>
          <a:p>
            <a:pPr fontAlgn="t"/>
            <a:endParaRPr lang="sv-SE" sz="1400" dirty="0" smtClean="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Alla aktörer har nu tillgång till knappen ”Öppna process” och kan nu komma åt SIP-processen och kalla till SIP.</a:t>
            </a:r>
          </a:p>
          <a:p>
            <a:pPr fontAlgn="t"/>
            <a:r>
              <a:rPr lang="sv-SE" sz="1400" dirty="0" smtClean="0"/>
              <a:t>Anledning till att process öppnas måste dokumenteras.</a:t>
            </a:r>
          </a:p>
          <a:p>
            <a:pPr fontAlgn="t"/>
            <a:endParaRPr lang="sv-SE" sz="1400" dirty="0"/>
          </a:p>
        </p:txBody>
      </p:sp>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LCCP-2685</a:t>
            </a:r>
            <a:endParaRPr lang="sv-SE" sz="800" dirty="0"/>
          </a:p>
        </p:txBody>
      </p:sp>
      <p:pic>
        <p:nvPicPr>
          <p:cNvPr id="11" name="Bildobjekt 10"/>
          <p:cNvPicPr>
            <a:picLocks noChangeAspect="1"/>
          </p:cNvPicPr>
          <p:nvPr/>
        </p:nvPicPr>
        <p:blipFill>
          <a:blip r:embed="rId3"/>
          <a:stretch>
            <a:fillRect/>
          </a:stretch>
        </p:blipFill>
        <p:spPr>
          <a:xfrm>
            <a:off x="3987780" y="1094302"/>
            <a:ext cx="2236535" cy="3732050"/>
          </a:xfrm>
          <a:prstGeom prst="rect">
            <a:avLst/>
          </a:prstGeom>
        </p:spPr>
      </p:pic>
      <p:cxnSp>
        <p:nvCxnSpPr>
          <p:cNvPr id="13" name="Rak pil 12"/>
          <p:cNvCxnSpPr/>
          <p:nvPr/>
        </p:nvCxnSpPr>
        <p:spPr bwMode="auto">
          <a:xfrm>
            <a:off x="2470826" y="3998068"/>
            <a:ext cx="2227634" cy="509119"/>
          </a:xfrm>
          <a:prstGeom prst="straightConnector1">
            <a:avLst/>
          </a:prstGeom>
          <a:solidFill>
            <a:schemeClr val="bg1"/>
          </a:solidFill>
          <a:ln w="12700" cap="flat" cmpd="sng" algn="ctr">
            <a:solidFill>
              <a:srgbClr val="FF0000"/>
            </a:solidFill>
            <a:prstDash val="solid"/>
            <a:round/>
            <a:headEnd type="none" w="sm" len="sm"/>
            <a:tailEnd type="triangle"/>
          </a:ln>
          <a:effectLst/>
        </p:spPr>
      </p:cxnSp>
      <p:pic>
        <p:nvPicPr>
          <p:cNvPr id="14" name="Bildobjekt 13"/>
          <p:cNvPicPr>
            <a:picLocks noChangeAspect="1"/>
          </p:cNvPicPr>
          <p:nvPr/>
        </p:nvPicPr>
        <p:blipFill rotWithShape="1">
          <a:blip r:embed="rId4"/>
          <a:srcRect r="5258"/>
          <a:stretch/>
        </p:blipFill>
        <p:spPr>
          <a:xfrm>
            <a:off x="5948058" y="1700655"/>
            <a:ext cx="3147304" cy="1331574"/>
          </a:xfrm>
          <a:prstGeom prst="rect">
            <a:avLst/>
          </a:prstGeom>
          <a:ln>
            <a:solidFill>
              <a:schemeClr val="bg1">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79831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87549"/>
            <a:ext cx="7435560" cy="768485"/>
          </a:xfrm>
        </p:spPr>
        <p:txBody>
          <a:bodyPr/>
          <a:lstStyle/>
          <a:p>
            <a:r>
              <a:rPr lang="sv-SE" dirty="0" smtClean="0"/>
              <a:t>SIP-process</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9" name="Rektangel 8"/>
          <p:cNvSpPr/>
          <p:nvPr/>
        </p:nvSpPr>
        <p:spPr>
          <a:xfrm>
            <a:off x="145489" y="1196502"/>
            <a:ext cx="3719909" cy="1384995"/>
          </a:xfrm>
          <a:prstGeom prst="rect">
            <a:avLst/>
          </a:prstGeom>
        </p:spPr>
        <p:txBody>
          <a:bodyPr wrap="square">
            <a:spAutoFit/>
          </a:bodyPr>
          <a:lstStyle/>
          <a:p>
            <a:pPr fontAlgn="t"/>
            <a:r>
              <a:rPr lang="sv-SE" sz="1400" u="sng" dirty="0" smtClean="0"/>
              <a:t>Utveckling:</a:t>
            </a:r>
            <a:endParaRPr lang="sv-SE" sz="1400" u="sng" dirty="0"/>
          </a:p>
          <a:p>
            <a:pPr fontAlgn="t"/>
            <a:r>
              <a:rPr lang="sv-SE" sz="1400" dirty="0" smtClean="0"/>
              <a:t>När man valt menyval ”Skapa underlag (SIP)” har det endast funnits en spara knapp ingen avbryt-knapp. </a:t>
            </a:r>
          </a:p>
          <a:p>
            <a:pPr fontAlgn="t"/>
            <a:endParaRPr lang="sv-SE" sz="1400" dirty="0"/>
          </a:p>
          <a:p>
            <a:pPr fontAlgn="t"/>
            <a:r>
              <a:rPr lang="sv-SE" sz="1400" dirty="0" smtClean="0"/>
              <a:t>Nu är det tillagt en avbryt-knapp. </a:t>
            </a:r>
            <a:endParaRPr lang="sv-SE" sz="1400" dirty="0"/>
          </a:p>
        </p:txBody>
      </p:sp>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LCCP-2938</a:t>
            </a:r>
            <a:endParaRPr lang="sv-SE" sz="800" dirty="0"/>
          </a:p>
        </p:txBody>
      </p:sp>
      <p:pic>
        <p:nvPicPr>
          <p:cNvPr id="4" name="Bildobjekt 3"/>
          <p:cNvPicPr>
            <a:picLocks noChangeAspect="1"/>
          </p:cNvPicPr>
          <p:nvPr/>
        </p:nvPicPr>
        <p:blipFill>
          <a:blip r:embed="rId3"/>
          <a:stretch>
            <a:fillRect/>
          </a:stretch>
        </p:blipFill>
        <p:spPr>
          <a:xfrm>
            <a:off x="4271521" y="1196502"/>
            <a:ext cx="4473576" cy="3097091"/>
          </a:xfrm>
          <a:prstGeom prst="rect">
            <a:avLst/>
          </a:prstGeom>
        </p:spPr>
      </p:pic>
      <p:sp>
        <p:nvSpPr>
          <p:cNvPr id="6" name="Rektangel med rundade hörn 5"/>
          <p:cNvSpPr/>
          <p:nvPr/>
        </p:nvSpPr>
        <p:spPr bwMode="auto">
          <a:xfrm>
            <a:off x="5554493" y="3988340"/>
            <a:ext cx="1118681" cy="305253"/>
          </a:xfrm>
          <a:prstGeom prst="round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6559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9" name="Rektangel 8"/>
          <p:cNvSpPr/>
          <p:nvPr/>
        </p:nvSpPr>
        <p:spPr>
          <a:xfrm>
            <a:off x="968823" y="1319356"/>
            <a:ext cx="7140101" cy="1600438"/>
          </a:xfrm>
          <a:prstGeom prst="rect">
            <a:avLst/>
          </a:prstGeom>
        </p:spPr>
        <p:txBody>
          <a:bodyPr wrap="square">
            <a:spAutoFit/>
          </a:bodyPr>
          <a:lstStyle/>
          <a:p>
            <a:pPr fontAlgn="t"/>
            <a:r>
              <a:rPr lang="sv-SE" sz="1400" u="sng" dirty="0" smtClean="0"/>
              <a:t>Fel</a:t>
            </a:r>
            <a:r>
              <a:rPr lang="sv-SE" sz="1400" u="sng" dirty="0"/>
              <a:t>: </a:t>
            </a:r>
          </a:p>
          <a:p>
            <a:r>
              <a:rPr lang="sv-SE" sz="1400" dirty="0" smtClean="0"/>
              <a:t>Ett felmeddelande har uppstått när man försöker visa vårdplan från slutenvården under översikt i ÖPT/ÖRV-menyn.</a:t>
            </a:r>
          </a:p>
          <a:p>
            <a:pPr fontAlgn="t"/>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går det att visa vårdplanen från slutenvården.</a:t>
            </a:r>
            <a:endParaRPr lang="sv-SE" sz="1400" dirty="0"/>
          </a:p>
        </p:txBody>
      </p:sp>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LCCP-2889</a:t>
            </a:r>
            <a:endParaRPr lang="sv-SE" sz="800" dirty="0"/>
          </a:p>
        </p:txBody>
      </p:sp>
    </p:spTree>
    <p:extLst>
      <p:ext uri="{BB962C8B-B14F-4D97-AF65-F5344CB8AC3E}">
        <p14:creationId xmlns:p14="http://schemas.microsoft.com/office/powerpoint/2010/main" val="281708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LCCP-2874</a:t>
            </a:r>
            <a:endParaRPr lang="sv-SE" sz="800" dirty="0"/>
          </a:p>
        </p:txBody>
      </p:sp>
      <p:sp>
        <p:nvSpPr>
          <p:cNvPr id="8" name="Rektangel 7"/>
          <p:cNvSpPr/>
          <p:nvPr/>
        </p:nvSpPr>
        <p:spPr>
          <a:xfrm>
            <a:off x="821094" y="1211474"/>
            <a:ext cx="7194497" cy="1384995"/>
          </a:xfrm>
          <a:prstGeom prst="rect">
            <a:avLst/>
          </a:prstGeom>
        </p:spPr>
        <p:txBody>
          <a:bodyPr wrap="square">
            <a:spAutoFit/>
          </a:bodyPr>
          <a:lstStyle/>
          <a:p>
            <a:r>
              <a:rPr lang="sv-SE" sz="1400" u="sng" dirty="0" smtClean="0"/>
              <a:t>Utveckling: </a:t>
            </a:r>
          </a:p>
          <a:p>
            <a:r>
              <a:rPr lang="sv-SE" sz="1400" dirty="0" smtClean="0"/>
              <a:t>När </a:t>
            </a:r>
            <a:r>
              <a:rPr lang="sv-SE" sz="1400" dirty="0"/>
              <a:t>justeringen bryts på en justerad vårdplan </a:t>
            </a:r>
            <a:r>
              <a:rPr lang="sv-SE" sz="1400" dirty="0" smtClean="0"/>
              <a:t>skapas en </a:t>
            </a:r>
            <a:r>
              <a:rPr lang="sv-SE" sz="1400" dirty="0"/>
              <a:t>historikpost </a:t>
            </a:r>
            <a:r>
              <a:rPr lang="sv-SE" sz="1400" dirty="0" smtClean="0"/>
              <a:t>för ökad </a:t>
            </a:r>
            <a:r>
              <a:rPr lang="sv-SE" sz="1400" dirty="0"/>
              <a:t>spårbarhet.</a:t>
            </a:r>
          </a:p>
          <a:p>
            <a:endParaRPr lang="sv-SE" sz="1400" dirty="0" smtClean="0"/>
          </a:p>
          <a:p>
            <a:r>
              <a:rPr lang="sv-SE" sz="1400" dirty="0" smtClean="0"/>
              <a:t>När </a:t>
            </a:r>
            <a:r>
              <a:rPr lang="sv-SE" sz="1400" dirty="0"/>
              <a:t>justeringen bryts på en "färdig justerad" </a:t>
            </a:r>
            <a:r>
              <a:rPr lang="sv-SE" sz="1400" dirty="0" smtClean="0"/>
              <a:t>vårdplan sparas den versionen som var justerad som en historikpost. En ny version med samma innehåll skapas som med </a:t>
            </a:r>
            <a:r>
              <a:rPr lang="sv-SE" sz="1400" dirty="0"/>
              <a:t>den "gamla" vårdplanens dokumentation och </a:t>
            </a:r>
            <a:r>
              <a:rPr lang="sv-SE" sz="1400" dirty="0" smtClean="0"/>
              <a:t>deltagare vars innehåll kan förändras. </a:t>
            </a:r>
            <a:endParaRPr lang="sv-SE" sz="1400" dirty="0"/>
          </a:p>
        </p:txBody>
      </p:sp>
    </p:spTree>
    <p:extLst>
      <p:ext uri="{BB962C8B-B14F-4D97-AF65-F5344CB8AC3E}">
        <p14:creationId xmlns:p14="http://schemas.microsoft.com/office/powerpoint/2010/main" val="386767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LCCP-2954</a:t>
            </a:r>
            <a:endParaRPr lang="sv-SE" sz="800" dirty="0"/>
          </a:p>
        </p:txBody>
      </p:sp>
      <p:sp>
        <p:nvSpPr>
          <p:cNvPr id="6" name="Rektangel 5"/>
          <p:cNvSpPr/>
          <p:nvPr/>
        </p:nvSpPr>
        <p:spPr>
          <a:xfrm>
            <a:off x="968823" y="1319356"/>
            <a:ext cx="7140101" cy="1815882"/>
          </a:xfrm>
          <a:prstGeom prst="rect">
            <a:avLst/>
          </a:prstGeom>
        </p:spPr>
        <p:txBody>
          <a:bodyPr wrap="square">
            <a:spAutoFit/>
          </a:bodyPr>
          <a:lstStyle/>
          <a:p>
            <a:pPr fontAlgn="t"/>
            <a:r>
              <a:rPr lang="sv-SE" sz="1400" u="sng" dirty="0" smtClean="0"/>
              <a:t>Fel</a:t>
            </a:r>
            <a:r>
              <a:rPr lang="sv-SE" sz="1400" u="sng" dirty="0"/>
              <a:t>: </a:t>
            </a:r>
          </a:p>
          <a:p>
            <a:r>
              <a:rPr lang="sv-SE" sz="1400" dirty="0" smtClean="0"/>
              <a:t>När kallelse till uppföljning av samordnad vårdplan ändras eller skickas om försvinner uppföljningsplanen i vänstermenyn. Åtkomst till planen har endast kunnat ske via ÖPT/ÖRV-listan.</a:t>
            </a:r>
          </a:p>
          <a:p>
            <a:pPr fontAlgn="t"/>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Uppföljningsplanen finns även i vänstermenyn efter ändrad eller omskickad kallelse. </a:t>
            </a:r>
            <a:endParaRPr lang="sv-SE" sz="1400" dirty="0"/>
          </a:p>
        </p:txBody>
      </p:sp>
    </p:spTree>
    <p:extLst>
      <p:ext uri="{BB962C8B-B14F-4D97-AF65-F5344CB8AC3E}">
        <p14:creationId xmlns:p14="http://schemas.microsoft.com/office/powerpoint/2010/main" val="281793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LCCP-2873</a:t>
            </a:r>
            <a:endParaRPr lang="sv-SE" sz="800" dirty="0"/>
          </a:p>
        </p:txBody>
      </p:sp>
      <p:sp>
        <p:nvSpPr>
          <p:cNvPr id="6" name="Rektangel 5"/>
          <p:cNvSpPr/>
          <p:nvPr/>
        </p:nvSpPr>
        <p:spPr>
          <a:xfrm>
            <a:off x="968823" y="1319356"/>
            <a:ext cx="7140101" cy="2031325"/>
          </a:xfrm>
          <a:prstGeom prst="rect">
            <a:avLst/>
          </a:prstGeom>
        </p:spPr>
        <p:txBody>
          <a:bodyPr wrap="square">
            <a:spAutoFit/>
          </a:bodyPr>
          <a:lstStyle/>
          <a:p>
            <a:pPr fontAlgn="t"/>
            <a:r>
              <a:rPr lang="sv-SE" sz="1400" u="sng" dirty="0" smtClean="0"/>
              <a:t>Fel</a:t>
            </a:r>
            <a:r>
              <a:rPr lang="sv-SE" sz="1400" u="sng" dirty="0"/>
              <a:t>: </a:t>
            </a:r>
          </a:p>
          <a:p>
            <a:r>
              <a:rPr lang="sv-SE" sz="1400" dirty="0" smtClean="0"/>
              <a:t>Det har inte lagrats </a:t>
            </a:r>
            <a:r>
              <a:rPr lang="sv-SE" sz="1400" dirty="0"/>
              <a:t>vilken paragraf som varit gällande </a:t>
            </a:r>
            <a:r>
              <a:rPr lang="sv-SE" sz="1400" dirty="0" smtClean="0"/>
              <a:t>vid tidigare </a:t>
            </a:r>
            <a:r>
              <a:rPr lang="sv-SE" sz="1400" dirty="0"/>
              <a:t>kallelser till </a:t>
            </a:r>
            <a:r>
              <a:rPr lang="sv-SE" sz="1400" dirty="0" smtClean="0"/>
              <a:t>uppföljning i historikposterna.  När kallelse skickats om men ny paragraf eller ny kallelse skickats har den nya paragrafen slagit igenom även på historikposterna. Dvs det har inte gått att se vilken som var den ursprungliga paragrafen som man kallade till.</a:t>
            </a:r>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behåller historikposterna den paragraf de hade vid tillfället för kallelsen även när de blir historikposter. </a:t>
            </a:r>
            <a:endParaRPr lang="sv-SE" sz="1400" dirty="0"/>
          </a:p>
        </p:txBody>
      </p:sp>
    </p:spTree>
    <p:extLst>
      <p:ext uri="{BB962C8B-B14F-4D97-AF65-F5344CB8AC3E}">
        <p14:creationId xmlns:p14="http://schemas.microsoft.com/office/powerpoint/2010/main" val="366531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514482"/>
            <a:ext cx="7435560" cy="768485"/>
          </a:xfrm>
        </p:spPr>
        <p:txBody>
          <a:bodyPr/>
          <a:lstStyle/>
          <a:p>
            <a:r>
              <a:rPr lang="sv-SE" dirty="0" smtClean="0"/>
              <a:t>Patienter på ÖPT eller ÖRV har inte gått att skriva in för vård enligt HSL</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LCCP-2228</a:t>
            </a:r>
            <a:endParaRPr lang="sv-SE" sz="800" dirty="0"/>
          </a:p>
        </p:txBody>
      </p:sp>
      <p:sp>
        <p:nvSpPr>
          <p:cNvPr id="6" name="Rektangel 5"/>
          <p:cNvSpPr/>
          <p:nvPr/>
        </p:nvSpPr>
        <p:spPr>
          <a:xfrm>
            <a:off x="968823" y="1387450"/>
            <a:ext cx="7140101" cy="3108543"/>
          </a:xfrm>
          <a:prstGeom prst="rect">
            <a:avLst/>
          </a:prstGeom>
        </p:spPr>
        <p:txBody>
          <a:bodyPr wrap="square">
            <a:spAutoFit/>
          </a:bodyPr>
          <a:lstStyle/>
          <a:p>
            <a:pPr fontAlgn="t"/>
            <a:r>
              <a:rPr lang="sv-SE" sz="1400" u="sng" dirty="0" smtClean="0"/>
              <a:t>Fel</a:t>
            </a:r>
            <a:r>
              <a:rPr lang="sv-SE" sz="1400" u="sng" dirty="0"/>
              <a:t>: </a:t>
            </a:r>
          </a:p>
          <a:p>
            <a:r>
              <a:rPr lang="sv-SE" sz="1400" dirty="0" smtClean="0"/>
              <a:t>Patienter som är utskrivna till öppen psykiatrisk tvångsvård (ÖPT) eller öppen rättspsykiatrisk vård (ÖRV) och har en samordnad vårdplan i Lifecare SP har inte kunnat skrivas in i somatiska vården (HSL) vid behov av insatser/åtgärder efter utskrivning. </a:t>
            </a:r>
            <a:endParaRPr lang="sv-SE" sz="1400" dirty="0"/>
          </a:p>
          <a:p>
            <a:pPr fontAlgn="t"/>
            <a:endParaRPr lang="sv-SE" sz="1400" dirty="0"/>
          </a:p>
          <a:p>
            <a:pPr fontAlgn="t"/>
            <a:r>
              <a:rPr lang="sv-SE" sz="1400" u="sng" dirty="0" smtClean="0"/>
              <a:t>Rättning </a:t>
            </a:r>
            <a:r>
              <a:rPr lang="sv-SE" sz="1400" u="sng" dirty="0"/>
              <a:t>i leveransen:</a:t>
            </a:r>
            <a:r>
              <a:rPr lang="sv-SE" sz="1400" dirty="0"/>
              <a:t/>
            </a:r>
            <a:br>
              <a:rPr lang="sv-SE" sz="1400" dirty="0"/>
            </a:br>
            <a:r>
              <a:rPr lang="sv-SE" sz="1400" dirty="0" smtClean="0"/>
              <a:t>Nu går det att skriva in patienter som vårdas i somatiska vården, som är på ÖPT/ÖRV och som har behov av eller har pågående insatser/åtgärder efter utskrivning.</a:t>
            </a:r>
          </a:p>
          <a:p>
            <a:pPr fontAlgn="t"/>
            <a:r>
              <a:rPr lang="sv-SE" sz="1400" dirty="0" smtClean="0"/>
              <a:t>Ett automatiskt meddelande går till aktörerna i den samordnade vårdplanen om att patienten är inskriven enligt HSL för att de ska känna till att patienten vårdas i slutenvården. </a:t>
            </a:r>
          </a:p>
          <a:p>
            <a:pPr fontAlgn="t"/>
            <a:endParaRPr lang="sv-SE" sz="1400" dirty="0" smtClean="0"/>
          </a:p>
          <a:p>
            <a:pPr fontAlgn="t"/>
            <a:r>
              <a:rPr lang="sv-SE" sz="1400" dirty="0" smtClean="0"/>
              <a:t>Vid inskrivning i psykiatrin enligt HSL gäller tidigare funktionalitet med återintagningsfunktionen. </a:t>
            </a:r>
            <a:endParaRPr lang="sv-SE" sz="1400" dirty="0"/>
          </a:p>
        </p:txBody>
      </p:sp>
    </p:spTree>
    <p:extLst>
      <p:ext uri="{BB962C8B-B14F-4D97-AF65-F5344CB8AC3E}">
        <p14:creationId xmlns:p14="http://schemas.microsoft.com/office/powerpoint/2010/main" val="14074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1094" y="175098"/>
            <a:ext cx="7435560" cy="768485"/>
          </a:xfrm>
        </p:spPr>
        <p:txBody>
          <a:bodyPr/>
          <a:lstStyle/>
          <a:p>
            <a:r>
              <a:rPr lang="sv-SE" dirty="0" smtClean="0"/>
              <a:t>Direkt inskrivning ÖPT/ÖRV</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LCCP-2873</a:t>
            </a:r>
            <a:endParaRPr lang="sv-SE" sz="800" dirty="0"/>
          </a:p>
        </p:txBody>
      </p:sp>
      <p:sp>
        <p:nvSpPr>
          <p:cNvPr id="6" name="Rektangel 5"/>
          <p:cNvSpPr/>
          <p:nvPr/>
        </p:nvSpPr>
        <p:spPr>
          <a:xfrm>
            <a:off x="144859" y="943583"/>
            <a:ext cx="3693611" cy="3323987"/>
          </a:xfrm>
          <a:prstGeom prst="rect">
            <a:avLst/>
          </a:prstGeom>
        </p:spPr>
        <p:txBody>
          <a:bodyPr wrap="square">
            <a:spAutoFit/>
          </a:bodyPr>
          <a:lstStyle/>
          <a:p>
            <a:pPr fontAlgn="t"/>
            <a:r>
              <a:rPr lang="sv-SE" sz="1400" u="sng" dirty="0" smtClean="0"/>
              <a:t>Utveckling: </a:t>
            </a:r>
            <a:endParaRPr lang="sv-SE" sz="1400" u="sng" dirty="0"/>
          </a:p>
          <a:p>
            <a:pPr fontAlgn="t"/>
            <a:r>
              <a:rPr lang="sv-SE" sz="1400" dirty="0" smtClean="0"/>
              <a:t>Patienter som är utskriven till öppen psykiatrisk tvångsvård (ÖPT) eller öppen rättspsykiatrisk vård (ÖRV) och vårdats i annat län men flyttar till Norrbotten har inte gått att skriva in direkt till ÖPT/ÖRV vård utan slutenvårdstillfälle har fått fejkats. Gäller även barn som vårdas på ÖPT/ÖRV och sedan blir myndiga och planen ska upprättas i Lifecare SP. </a:t>
            </a:r>
            <a:endParaRPr lang="sv-SE" sz="1400" dirty="0"/>
          </a:p>
          <a:p>
            <a:pPr fontAlgn="t"/>
            <a:endParaRPr lang="sv-SE" sz="1400" dirty="0"/>
          </a:p>
          <a:p>
            <a:pPr fontAlgn="t"/>
            <a:r>
              <a:rPr lang="sv-SE" sz="1400" dirty="0" smtClean="0"/>
              <a:t>Nu kan öppenvårds psykiatrin skriva in patienterna direkt till ÖPT/ÖRV-lista i Lifecare SP genom menyvalet ”Direktinskrivning ÖPT/ÖRV</a:t>
            </a:r>
            <a:r>
              <a:rPr lang="sv-SE" sz="1400" dirty="0" smtClean="0"/>
              <a:t>”</a:t>
            </a:r>
            <a:endParaRPr lang="sv-SE" sz="1400" dirty="0" smtClean="0"/>
          </a:p>
        </p:txBody>
      </p:sp>
      <p:pic>
        <p:nvPicPr>
          <p:cNvPr id="4" name="Bildobjekt 3"/>
          <p:cNvPicPr>
            <a:picLocks noChangeAspect="1"/>
          </p:cNvPicPr>
          <p:nvPr/>
        </p:nvPicPr>
        <p:blipFill rotWithShape="1">
          <a:blip r:embed="rId3"/>
          <a:srcRect l="549" t="-484" r="20601" b="484"/>
          <a:stretch/>
        </p:blipFill>
        <p:spPr>
          <a:xfrm>
            <a:off x="4076104" y="1023970"/>
            <a:ext cx="4897075" cy="2822596"/>
          </a:xfrm>
          <a:prstGeom prst="rect">
            <a:avLst/>
          </a:prstGeom>
        </p:spPr>
      </p:pic>
      <p:cxnSp>
        <p:nvCxnSpPr>
          <p:cNvPr id="8" name="Rak pil 7"/>
          <p:cNvCxnSpPr/>
          <p:nvPr/>
        </p:nvCxnSpPr>
        <p:spPr bwMode="auto">
          <a:xfrm flipV="1">
            <a:off x="3453319" y="3165231"/>
            <a:ext cx="1085555" cy="681335"/>
          </a:xfrm>
          <a:prstGeom prst="straightConnector1">
            <a:avLst/>
          </a:prstGeom>
          <a:solidFill>
            <a:schemeClr val="bg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0240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265" y="442989"/>
            <a:ext cx="9106735" cy="768485"/>
          </a:xfrm>
        </p:spPr>
        <p:txBody>
          <a:bodyPr/>
          <a:lstStyle/>
          <a:p>
            <a:r>
              <a:rPr lang="sv-SE" dirty="0" smtClean="0"/>
              <a:t>Patient på ÖPT/ÖRV som byter öppenvårdsenhet</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LCCP-2025</a:t>
            </a:r>
            <a:endParaRPr lang="sv-SE" sz="800" dirty="0"/>
          </a:p>
        </p:txBody>
      </p:sp>
      <p:sp>
        <p:nvSpPr>
          <p:cNvPr id="9" name="Rektangel 8"/>
          <p:cNvSpPr/>
          <p:nvPr/>
        </p:nvSpPr>
        <p:spPr>
          <a:xfrm>
            <a:off x="509809" y="1211474"/>
            <a:ext cx="7194497" cy="1815882"/>
          </a:xfrm>
          <a:prstGeom prst="rect">
            <a:avLst/>
          </a:prstGeom>
        </p:spPr>
        <p:txBody>
          <a:bodyPr wrap="square">
            <a:spAutoFit/>
          </a:bodyPr>
          <a:lstStyle/>
          <a:p>
            <a:r>
              <a:rPr lang="sv-SE" sz="1400" u="sng" dirty="0" smtClean="0"/>
              <a:t>Utveckling: </a:t>
            </a:r>
          </a:p>
          <a:p>
            <a:r>
              <a:rPr lang="sv-SE" sz="1400" dirty="0" smtClean="0"/>
              <a:t>Patienter som skrivits ut till öppen psykiatrisktvångsvård eller öppen rättspsykiatrisk vård har inte kunnat byta psykiatrisk öppenvårdsenhet i Lifecare SP exempelvis när de flyttat till annan stad i länet. </a:t>
            </a:r>
          </a:p>
          <a:p>
            <a:endParaRPr lang="sv-SE" sz="1400" dirty="0"/>
          </a:p>
          <a:p>
            <a:r>
              <a:rPr lang="sv-SE" sz="1400" dirty="0" smtClean="0"/>
              <a:t>Nu går det att byta psykiatrisk öppenvårdsenhet via</a:t>
            </a:r>
          </a:p>
          <a:p>
            <a:r>
              <a:rPr lang="sv-SE" sz="1400" dirty="0"/>
              <a:t>k</a:t>
            </a:r>
            <a:r>
              <a:rPr lang="sv-SE" sz="1400" dirty="0" smtClean="0"/>
              <a:t>nappen ”Byt enhet” under översikt i vänstermenyn </a:t>
            </a:r>
          </a:p>
          <a:p>
            <a:r>
              <a:rPr lang="sv-SE" sz="1400" dirty="0"/>
              <a:t>u</a:t>
            </a:r>
            <a:r>
              <a:rPr lang="sv-SE" sz="1400" dirty="0" smtClean="0"/>
              <a:t>nder ÖPT/ÖRV.</a:t>
            </a:r>
            <a:endParaRPr lang="sv-SE" sz="1400" dirty="0"/>
          </a:p>
        </p:txBody>
      </p:sp>
      <p:pic>
        <p:nvPicPr>
          <p:cNvPr id="7" name="Bildobjekt 6"/>
          <p:cNvPicPr>
            <a:picLocks noChangeAspect="1"/>
          </p:cNvPicPr>
          <p:nvPr/>
        </p:nvPicPr>
        <p:blipFill rotWithShape="1">
          <a:blip r:embed="rId3"/>
          <a:srcRect r="5509"/>
          <a:stretch/>
        </p:blipFill>
        <p:spPr>
          <a:xfrm>
            <a:off x="5048176" y="1987892"/>
            <a:ext cx="3531619" cy="2519295"/>
          </a:xfrm>
          <a:prstGeom prst="rect">
            <a:avLst/>
          </a:prstGeom>
        </p:spPr>
      </p:pic>
      <p:cxnSp>
        <p:nvCxnSpPr>
          <p:cNvPr id="11" name="Rak pil 10"/>
          <p:cNvCxnSpPr/>
          <p:nvPr/>
        </p:nvCxnSpPr>
        <p:spPr bwMode="auto">
          <a:xfrm>
            <a:off x="2003898" y="2752928"/>
            <a:ext cx="4396902" cy="836578"/>
          </a:xfrm>
          <a:prstGeom prst="straightConnector1">
            <a:avLst/>
          </a:prstGeom>
          <a:solidFill>
            <a:schemeClr val="bg1"/>
          </a:solidFill>
          <a:ln w="19050" cap="flat" cmpd="sng" algn="ctr">
            <a:solidFill>
              <a:srgbClr val="FF0000"/>
            </a:solidFill>
            <a:prstDash val="solid"/>
            <a:round/>
            <a:headEnd type="none" w="sm" len="sm"/>
            <a:tailEnd type="triangle"/>
          </a:ln>
          <a:effectLst/>
        </p:spPr>
      </p:cxnSp>
      <p:sp>
        <p:nvSpPr>
          <p:cNvPr id="12" name="Rektangel med rundade hörn 11"/>
          <p:cNvSpPr/>
          <p:nvPr/>
        </p:nvSpPr>
        <p:spPr bwMode="auto">
          <a:xfrm>
            <a:off x="5214026" y="3803774"/>
            <a:ext cx="1177046" cy="320754"/>
          </a:xfrm>
          <a:prstGeom prst="round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1548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265" y="228721"/>
            <a:ext cx="9106735" cy="768485"/>
          </a:xfrm>
        </p:spPr>
        <p:txBody>
          <a:bodyPr/>
          <a:lstStyle/>
          <a:p>
            <a:r>
              <a:rPr lang="sv-SE" dirty="0" smtClean="0"/>
              <a:t>Uppföljning samordnad vårdplan</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225" y="4507187"/>
            <a:ext cx="903739" cy="447179"/>
          </a:xfrm>
          <a:prstGeom prst="rect">
            <a:avLst/>
          </a:prstGeom>
        </p:spPr>
      </p:pic>
      <p:sp>
        <p:nvSpPr>
          <p:cNvPr id="3" name="textruta 2"/>
          <p:cNvSpPr txBox="1"/>
          <p:nvPr/>
        </p:nvSpPr>
        <p:spPr>
          <a:xfrm>
            <a:off x="8383460" y="4928056"/>
            <a:ext cx="723275" cy="215444"/>
          </a:xfrm>
          <a:prstGeom prst="rect">
            <a:avLst/>
          </a:prstGeom>
          <a:noFill/>
        </p:spPr>
        <p:txBody>
          <a:bodyPr wrap="none" rtlCol="0">
            <a:spAutoFit/>
          </a:bodyPr>
          <a:lstStyle/>
          <a:p>
            <a:r>
              <a:rPr lang="sv-SE" sz="800" dirty="0" smtClean="0"/>
              <a:t>LCCP-2927</a:t>
            </a:r>
            <a:endParaRPr lang="sv-SE" sz="800" dirty="0"/>
          </a:p>
        </p:txBody>
      </p:sp>
      <p:sp>
        <p:nvSpPr>
          <p:cNvPr id="10" name="Rektangel 9"/>
          <p:cNvSpPr/>
          <p:nvPr/>
        </p:nvSpPr>
        <p:spPr>
          <a:xfrm>
            <a:off x="1020581" y="1095620"/>
            <a:ext cx="7140101" cy="2031325"/>
          </a:xfrm>
          <a:prstGeom prst="rect">
            <a:avLst/>
          </a:prstGeom>
        </p:spPr>
        <p:txBody>
          <a:bodyPr wrap="square">
            <a:spAutoFit/>
          </a:bodyPr>
          <a:lstStyle/>
          <a:p>
            <a:pPr fontAlgn="t"/>
            <a:r>
              <a:rPr lang="sv-SE" sz="1400" u="sng" dirty="0" smtClean="0"/>
              <a:t>Fel</a:t>
            </a:r>
            <a:r>
              <a:rPr lang="sv-SE" sz="1400" u="sng" dirty="0"/>
              <a:t>: </a:t>
            </a:r>
          </a:p>
          <a:p>
            <a:r>
              <a:rPr lang="sv-SE" sz="1400" dirty="0" smtClean="0"/>
              <a:t>Det har gått att skapa </a:t>
            </a:r>
            <a:r>
              <a:rPr lang="sv-SE" sz="1400" dirty="0"/>
              <a:t>flera aktiva </a:t>
            </a:r>
            <a:r>
              <a:rPr lang="sv-SE" sz="1400" dirty="0" smtClean="0"/>
              <a:t>uppföljningsplaner. När </a:t>
            </a:r>
            <a:r>
              <a:rPr lang="sv-SE" sz="1400" dirty="0"/>
              <a:t>samtliga </a:t>
            </a:r>
            <a:r>
              <a:rPr lang="sv-SE" sz="1400" dirty="0" smtClean="0"/>
              <a:t>deltagare </a:t>
            </a:r>
            <a:r>
              <a:rPr lang="sv-SE" sz="1400" dirty="0"/>
              <a:t>kvitterat en kallelse till uppföljning </a:t>
            </a:r>
            <a:r>
              <a:rPr lang="sv-SE" sz="1400" dirty="0" smtClean="0"/>
              <a:t>har det varit möjligt att skicka </a:t>
            </a:r>
            <a:r>
              <a:rPr lang="sv-SE" sz="1400" dirty="0"/>
              <a:t>en ny kallelse vilket </a:t>
            </a:r>
            <a:r>
              <a:rPr lang="sv-SE" sz="1400" dirty="0" smtClean="0"/>
              <a:t>genererat ytterligare en uppföljningsplan. </a:t>
            </a:r>
            <a:endParaRPr lang="sv-SE" sz="1400" dirty="0"/>
          </a:p>
          <a:p>
            <a:pPr fontAlgn="t"/>
            <a:endParaRPr lang="sv-SE" sz="1400" dirty="0"/>
          </a:p>
          <a:p>
            <a:r>
              <a:rPr lang="sv-SE" sz="1400" u="sng" dirty="0" smtClean="0"/>
              <a:t>Rättning </a:t>
            </a:r>
            <a:r>
              <a:rPr lang="sv-SE" sz="1400" u="sng" dirty="0"/>
              <a:t>i leveransen:</a:t>
            </a:r>
            <a:r>
              <a:rPr lang="sv-SE" sz="1400" dirty="0"/>
              <a:t/>
            </a:r>
            <a:br>
              <a:rPr lang="sv-SE" sz="1400" dirty="0"/>
            </a:br>
            <a:r>
              <a:rPr lang="sv-SE" sz="1400" dirty="0" smtClean="0"/>
              <a:t>Nu är det inte möjligt att </a:t>
            </a:r>
            <a:r>
              <a:rPr lang="sv-SE" sz="1400" dirty="0"/>
              <a:t>kalla till ny uppföljning innan tidigare uppföljningen justerats (eller återkallats) för att undvika att en patient har flera aktiva vårdplaner inom ÖPT/ÖRV samtidigt.</a:t>
            </a:r>
          </a:p>
        </p:txBody>
      </p:sp>
    </p:spTree>
    <p:extLst>
      <p:ext uri="{BB962C8B-B14F-4D97-AF65-F5344CB8AC3E}">
        <p14:creationId xmlns:p14="http://schemas.microsoft.com/office/powerpoint/2010/main" val="2944637271"/>
      </p:ext>
    </p:extLst>
  </p:cSld>
  <p:clrMapOvr>
    <a:masterClrMapping/>
  </p:clrMapOvr>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38065670135242ccc7b4bd0893aa0943">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f82f40d26f4026e890d49a7589b54cc0"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2022-01-09T23:00:00+00:00</NLLPublishDate>
    <NLLPublishingstatus xmlns="http://schemas.microsoft.com/sharepoint/v3">Publicerad</NLLPublishingstatus>
    <NLLDocumentIDValue xmlns="http://schemas.microsoft.com/sharepoint/v3">ARBGRP378-3-280</NLLDocumentIDValue>
    <NLLPublished xmlns="http://schemas.microsoft.com/sharepoint/v3" xsi:nil="true"/>
    <NLLThinningTime xmlns="http://schemas.microsoft.com/sharepoint/v3">2025-01-09T23:00:00+00:00</NLLThinningTime>
    <NLLPublishDateQuickpart xmlns="http://schemas.microsoft.com/sharepoint/v3">2022-01-10</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Anna Engman</NLLEstablishedByQuickpart>
    <prdProcessTaxHTField0 xmlns="http://schemas.microsoft.com/sharepoint/v3">
      <Terms xmlns="http://schemas.microsoft.com/office/infopath/2007/PartnerControls"/>
    </prdProcessTaxHTField0>
    <AnsvarigQuickpart xmlns="http://schemas.microsoft.com/sharepoint/v3">Anna Engman</AnsvarigQuickpart>
    <NLLEstablishedBy xmlns="http://schemas.microsoft.com/sharepoint/v3">
      <UserInfo>
        <DisplayName>Anna Engman</DisplayName>
        <AccountId>619</AccountId>
        <AccountType/>
      </UserInfo>
    </NLLEstablishedBy>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Information</TermName>
          <TermId xmlns="http://schemas.microsoft.com/office/infopath/2007/PartnerControls">57688ad1-3070-4f9b-930d-380ac1e3f4f2</TermId>
        </TermInfo>
      </Terms>
    </NLLDocumentTypeTaxHTField0>
    <NLLVersion xmlns="http://schemas.microsoft.com/sharepoint/v3">2.0</NLLVersion>
    <NLLInformationclass xmlns="http://schemas.microsoft.com/sharepoint/v3">Publik</NLLInformationclass>
    <NLLModifiedBy xmlns="http://schemas.microsoft.com/sharepoint/v3">Anna Engman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Förvaltning samordnad planering</TermName>
          <TermId xmlns="http://schemas.microsoft.com/office/infopath/2007/PartnerControls">20cb705b-3721-421a-8635-052f87b20b9c</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Lifecare</TermName>
          <TermId xmlns="http://schemas.microsoft.com/office/infopath/2007/PartnerControls">ab53a440-7005-4c8b-814c-6dc49e7eb520</TermId>
        </TermInfo>
        <TermInfo xmlns="http://schemas.microsoft.com/office/infopath/2007/PartnerControls">
          <TermName xmlns="http://schemas.microsoft.com/office/infopath/2007/PartnerControls">Lifecare SP</TermName>
          <TermId xmlns="http://schemas.microsoft.com/office/infopath/2007/PartnerControls">e0ae2f7b-f2f1-4ef9-9a68-d987fb512165</TermId>
        </TermInfo>
        <TermInfo xmlns="http://schemas.microsoft.com/office/infopath/2007/PartnerControls">
          <TermName xmlns="http://schemas.microsoft.com/office/infopath/2007/PartnerControls">4.14</TermName>
          <TermId xmlns="http://schemas.microsoft.com/office/infopath/2007/PartnerControls">a07641b2-3141-4a93-96e5-fc0575c07968</TermId>
        </TermInfo>
        <TermInfo xmlns="http://schemas.microsoft.com/office/infopath/2007/PartnerControls">
          <TermName xmlns="http://schemas.microsoft.com/office/infopath/2007/PartnerControls">4.15</TermName>
          <TermId xmlns="http://schemas.microsoft.com/office/infopath/2007/PartnerControls">6225a742-f356-4476-8ff1-941c7a8684e6</TermId>
        </TermInfo>
        <TermInfo xmlns="http://schemas.microsoft.com/office/infopath/2007/PartnerControls">
          <TermName xmlns="http://schemas.microsoft.com/office/infopath/2007/PartnerControls">Driftsättning</TermName>
          <TermId xmlns="http://schemas.microsoft.com/office/infopath/2007/PartnerControls">f5ae0a83-30af-4e81-9fcf-f8c54c8c2a61</TermId>
        </TermInfo>
      </Terms>
    </TaxKeywordTaxHTField>
    <_dlc_DocId xmlns="c7918ce9-5289-4a18-805d-4141408e948c">ARBGRP378-3-280</_dlc_DocId>
    <_dlc_DocIdUrl xmlns="c7918ce9-5289-4a18-805d-4141408e948c">
      <Url>http://spportal.extvis.local/process/administrativ/_layouts/15/DocIdRedir.aspx?ID=ARBGRP378-3-280</Url>
      <Description>ARBGRP378-3-280</Description>
    </_dlc_DocIdUrl>
    <_dlc_DocIdPersistId xmlns="c7918ce9-5289-4a18-805d-4141408e948c">true</_dlc_DocIdPersistId>
    <_dlc_ExpireDateSaved xmlns="http://schemas.microsoft.com/sharepoint/v3" xsi:nil="true"/>
    <_dlc_ExpireDate xmlns="http://schemas.microsoft.com/sharepoint/v3">2025-02-09T23:00:00+00:00</_dlc_ExpireDate>
    <VIS_DocumentId xmlns="e1dec489-f745-4ed5-9c00-958a11aea6df">
      <Url>https://samarbeta.nll.se/producentplats/forvaltningsamordnadplanering/_layouts/15/DocIdRedir.aspx?ID=ARBGRP378-3-280</Url>
      <Description>ARBGRP378-3-280</Description>
    </VIS_DocumentId>
    <VISResponsible xmlns="e1dec489-f745-4ed5-9c00-958a11aea6df">
      <UserInfo>
        <DisplayName>Anna Engman</DisplayName>
        <AccountId>619</AccountId>
        <AccountType/>
      </UserInfo>
    </VISResponsible>
    <DocumentStatus xmlns="e1dec489-f745-4ed5-9c00-958a11aea6df">
      <Url>https://samarbeta.nll.se/producentplats/forvaltningsamordnadplanering/_layouts/15/wrkstat.aspx?List=8870ae1b-a9fb-43d5-adab-5849711f0c31&amp;WorkflowInstanceName=a4359943-3d5b-4b38-8da5-3e7adb990231</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DF9993-99F7-40BE-B369-E5A7AE4ECDE4}"/>
</file>

<file path=customXml/itemProps2.xml><?xml version="1.0" encoding="utf-8"?>
<ds:datastoreItem xmlns:ds="http://schemas.openxmlformats.org/officeDocument/2006/customXml" ds:itemID="{C8C6BE81-7CA8-4C93-9E4F-F84C77A216BE}"/>
</file>

<file path=customXml/itemProps3.xml><?xml version="1.0" encoding="utf-8"?>
<ds:datastoreItem xmlns:ds="http://schemas.openxmlformats.org/officeDocument/2006/customXml" ds:itemID="{BFEEEA6A-D1B6-4C47-AC50-4F6B0DFE1CB5}"/>
</file>

<file path=customXml/itemProps4.xml><?xml version="1.0" encoding="utf-8"?>
<ds:datastoreItem xmlns:ds="http://schemas.openxmlformats.org/officeDocument/2006/customXml" ds:itemID="{7C7B9F04-AC4F-4C80-AE80-4DEAAB56B581}">
  <ds:schemaRefs>
    <ds:schemaRef ds:uri="http://purl.org/dc/dcmitype/"/>
    <ds:schemaRef ds:uri="http://schemas.microsoft.com/sharepoint/v3"/>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5f15c1f1-c3ac-4fc2-bc4e-11a3c72f0fbf"/>
    <ds:schemaRef ds:uri="http://www.w3.org/XML/1998/namespace"/>
  </ds:schemaRefs>
</ds:datastoreItem>
</file>

<file path=customXml/itemProps5.xml><?xml version="1.0" encoding="utf-8"?>
<ds:datastoreItem xmlns:ds="http://schemas.openxmlformats.org/officeDocument/2006/customXml" ds:itemID="{36EBB7ED-3B92-488E-86A0-EEBF238B0E11}"/>
</file>

<file path=docProps/app.xml><?xml version="1.0" encoding="utf-8"?>
<Properties xmlns="http://schemas.openxmlformats.org/officeDocument/2006/extended-properties" xmlns:vt="http://schemas.openxmlformats.org/officeDocument/2006/docPropsVTypes">
  <Template>Region Norrbotten_vit</Template>
  <TotalTime>1704</TotalTime>
  <Words>596</Words>
  <Application>Microsoft Office PowerPoint</Application>
  <PresentationFormat>Bildspel på skärmen (16:9)</PresentationFormat>
  <Paragraphs>81</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Wingdings</vt:lpstr>
      <vt:lpstr>Region Norrbotten_vit</vt:lpstr>
      <vt:lpstr>Lifecare SP 4.14 och 4.15</vt:lpstr>
      <vt:lpstr>Samordnad vårdplan</vt:lpstr>
      <vt:lpstr>Samordnad vårdplan</vt:lpstr>
      <vt:lpstr>Samordnad vårdplan</vt:lpstr>
      <vt:lpstr>Samordnad vårdplan</vt:lpstr>
      <vt:lpstr>Patienter på ÖPT eller ÖRV har inte gått att skriva in för vård enligt HSL</vt:lpstr>
      <vt:lpstr>Direkt inskrivning ÖPT/ÖRV</vt:lpstr>
      <vt:lpstr>Patient på ÖPT/ÖRV som byter öppenvårdsenhet</vt:lpstr>
      <vt:lpstr>Uppföljning samordnad vårdplan</vt:lpstr>
      <vt:lpstr>Planeringsunderlag</vt:lpstr>
      <vt:lpstr>SIP-process</vt:lpstr>
      <vt:lpstr>SIP-process</vt:lpstr>
    </vt:vector>
  </TitlesOfParts>
  <Company>Region Norrbotten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Lifecare 4.14 och 4.15</dc:title>
  <dc:creator>Anna Engman</dc:creator>
  <cp:keywords>4.14; 4.15; Driftsättning; Lifecare SP; Lifecare</cp:keywords>
  <cp:lastModifiedBy>Anna Engman</cp:lastModifiedBy>
  <cp:revision>122</cp:revision>
  <cp:lastPrinted>2015-10-01T11:12:07Z</cp:lastPrinted>
  <dcterms:created xsi:type="dcterms:W3CDTF">2019-08-29T10:44:56Z</dcterms:created>
  <dcterms:modified xsi:type="dcterms:W3CDTF">2022-01-10T10:33:29Z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10895;#|a07641b2-3141-4a93-96e5-fc0575c07968;#4507;#|ab53a440-7005-4c8b-814c-6dc49e7eb520;#8650;#|e0ae2f7b-f2f1-4ef9-9a68-d987fb512165;#10894;#|6225a742-f356-4476-8ff1-941c7a8684e6;#3459;#|f5ae0a83-30af-4e81-9fcf-f8c54c8c2a61</vt:lpwstr>
  </property>
  <property fmtid="{D5CDD505-2E9C-101B-9397-08002B2CF9AE}" pid="4" name="CareActionCodeSurgical">
    <vt:lpwstr/>
  </property>
  <property fmtid="{D5CDD505-2E9C-101B-9397-08002B2CF9AE}" pid="5" name="NLLProducerPlace">
    <vt:lpwstr>3757</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1687;#|2ac66d7d-7456-4491-b0c4-3e1d538f92db</vt:lpwstr>
  </property>
  <property fmtid="{D5CDD505-2E9C-101B-9397-08002B2CF9AE}" pid="11" name="TLVCodeDiagnosisTaxHTField0">
    <vt:lpwstr/>
  </property>
  <property fmtid="{D5CDD505-2E9C-101B-9397-08002B2CF9AE}" pid="12" name="NPUCode">
    <vt:lpwstr/>
  </property>
  <property fmtid="{D5CDD505-2E9C-101B-9397-08002B2CF9AE}" pid="13" name="Publicera dokument(1)">
    <vt:lpwstr>, </vt:lpwstr>
  </property>
  <property fmtid="{D5CDD505-2E9C-101B-9397-08002B2CF9AE}" pid="14" name="NLLClosureDate">
    <vt:lpwstr/>
  </property>
  <property fmtid="{D5CDD505-2E9C-101B-9397-08002B2CF9AE}" pid="15" name="NLLProducerplaceID">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MtptCode">
    <vt:lpwstr/>
  </property>
  <property fmtid="{D5CDD505-2E9C-101B-9397-08002B2CF9AE}" pid="24" name="NLLProjectUrl">
    <vt:lpwstr/>
  </property>
  <property fmtid="{D5CDD505-2E9C-101B-9397-08002B2CF9AE}" pid="25" name="ICD10Code">
    <vt:lpwstr/>
  </property>
  <property fmtid="{D5CDD505-2E9C-101B-9397-08002B2CF9AE}" pid="26" name="NLLProjectStatus">
    <vt:lpwstr/>
  </property>
  <property fmtid="{D5CDD505-2E9C-101B-9397-08002B2CF9AE}" pid="27" name="NLLSteeringGroup">
    <vt:lpwstr/>
  </property>
  <property fmtid="{D5CDD505-2E9C-101B-9397-08002B2CF9AE}" pid="28" name="NLLMeetingTypeTaxHTField0">
    <vt:lpwstr/>
  </property>
  <property fmtid="{D5CDD505-2E9C-101B-9397-08002B2CF9AE}" pid="29" name="NLLTemplateStatus">
    <vt:lpwstr/>
  </property>
  <property fmtid="{D5CDD505-2E9C-101B-9397-08002B2CF9AE}" pid="30" name="CareActionCodeSurgicalTaxHTField0">
    <vt:lpwstr/>
  </property>
  <property fmtid="{D5CDD505-2E9C-101B-9397-08002B2CF9AE}" pid="31" name="PharmaceuticalCodeTaxHTField0">
    <vt:lpwstr/>
  </property>
  <property fmtid="{D5CDD505-2E9C-101B-9397-08002B2CF9AE}" pid="32" name="Granska dokument(1)">
    <vt:lpwstr>, </vt:lpwstr>
  </property>
  <property fmtid="{D5CDD505-2E9C-101B-9397-08002B2CF9AE}" pid="33" name="NLLProjectLeader">
    <vt:lpwstr/>
  </property>
  <property fmtid="{D5CDD505-2E9C-101B-9397-08002B2CF9AE}" pid="34" name="NLLDecisionLevelManagedTaxHTField0">
    <vt:lpwstr/>
  </property>
  <property fmtid="{D5CDD505-2E9C-101B-9397-08002B2CF9AE}" pid="36" name="NLLDefaultTemplate">
    <vt:lpwstr/>
  </property>
  <property fmtid="{D5CDD505-2E9C-101B-9397-08002B2CF9AE}" pid="37" name="NLLProjectVisitor">
    <vt:lpwstr/>
  </property>
  <property fmtid="{D5CDD505-2E9C-101B-9397-08002B2CF9AE}" pid="38" name="NLLApprovedBy">
    <vt:lpwstr/>
  </property>
  <property fmtid="{D5CDD505-2E9C-101B-9397-08002B2CF9AE}" pid="39" name="NLLDecisionLevelManaged">
    <vt:lpwstr/>
  </property>
  <property fmtid="{D5CDD505-2E9C-101B-9397-08002B2CF9AE}" pid="40" name="CompulsoryAction">
    <vt:lpwstr/>
  </property>
  <property fmtid="{D5CDD505-2E9C-101B-9397-08002B2CF9AE}" pid="41" name="ICD10CodeTaxHTField0">
    <vt:lpwstr/>
  </property>
  <property fmtid="{D5CDD505-2E9C-101B-9397-08002B2CF9AE}" pid="42" name="Godkänn dokument">
    <vt:lpwstr>, </vt:lpwstr>
  </property>
  <property fmtid="{D5CDD505-2E9C-101B-9397-08002B2CF9AE}" pid="43" name="NLLProjectOwner">
    <vt:lpwstr/>
  </property>
  <property fmtid="{D5CDD505-2E9C-101B-9397-08002B2CF9AE}" pid="44" name="NPUCodeTaxHTField0">
    <vt:lpwstr/>
  </property>
  <property fmtid="{D5CDD505-2E9C-101B-9397-08002B2CF9AE}" pid="45" name="NLLTemplateFolderDescription">
    <vt:lpwstr/>
  </property>
  <property fmtid="{D5CDD505-2E9C-101B-9397-08002B2CF9AE}" pid="46" name="TLVCodeAction">
    <vt:lpwstr/>
  </property>
  <property fmtid="{D5CDD505-2E9C-101B-9397-08002B2CF9AE}" pid="47" name="RadiologicalCode">
    <vt:lpwstr/>
  </property>
  <property fmtid="{D5CDD505-2E9C-101B-9397-08002B2CF9AE}" pid="48" name="References">
    <vt:lpwstr/>
  </property>
  <property fmtid="{D5CDD505-2E9C-101B-9397-08002B2CF9AE}" pid="49" name="prdProcess">
    <vt:lpwstr/>
  </property>
  <property fmtid="{D5CDD505-2E9C-101B-9397-08002B2CF9AE}" pid="50" name="NLLProjectOrderStatus">
    <vt:lpwstr/>
  </property>
  <property fmtid="{D5CDD505-2E9C-101B-9397-08002B2CF9AE}" pid="51" name="NLLReferenceGroup">
    <vt:lpwstr/>
  </property>
  <property fmtid="{D5CDD505-2E9C-101B-9397-08002B2CF9AE}" pid="52" name="TLVCodeDiagnosis">
    <vt:lpwstr/>
  </property>
  <property fmtid="{D5CDD505-2E9C-101B-9397-08002B2CF9AE}" pid="53" name="PharmaceuticalCode">
    <vt:lpwstr/>
  </property>
  <property fmtid="{D5CDD505-2E9C-101B-9397-08002B2CF9AE}" pid="54" name="NLLInitiationDate">
    <vt:lpwstr/>
  </property>
  <property fmtid="{D5CDD505-2E9C-101B-9397-08002B2CF9AE}" pid="56" name="ReferencesTaxHTField0">
    <vt:lpwstr/>
  </property>
  <property fmtid="{D5CDD505-2E9C-101B-9397-08002B2CF9AE}" pid="57" name="NLLWindingUpDate">
    <vt:lpwstr/>
  </property>
  <property fmtid="{D5CDD505-2E9C-101B-9397-08002B2CF9AE}" pid="58" name="TLVCodeActionTaxHTField0">
    <vt:lpwstr/>
  </property>
  <property fmtid="{D5CDD505-2E9C-101B-9397-08002B2CF9AE}" pid="59" name="NLLProjectNr">
    <vt:lpwstr/>
  </property>
  <property fmtid="{D5CDD505-2E9C-101B-9397-08002B2CF9AE}" pid="60" name="Granska dokument">
    <vt:lpwstr>, </vt:lpwstr>
  </property>
  <property fmtid="{D5CDD505-2E9C-101B-9397-08002B2CF9AE}" pid="61" name="NLLProjectTypeTaxHTField0">
    <vt:lpwstr/>
  </property>
  <property fmtid="{D5CDD505-2E9C-101B-9397-08002B2CF9AE}" pid="62" name="NLLPTCProcessTeam">
    <vt:lpwstr/>
  </property>
  <property fmtid="{D5CDD505-2E9C-101B-9397-08002B2CF9AE}" pid="63" name="RadiologicalCodeTaxHTField0">
    <vt:lpwstr/>
  </property>
  <property fmtid="{D5CDD505-2E9C-101B-9397-08002B2CF9AE}" pid="64" name="NLLImplementationDate">
    <vt:lpwstr/>
  </property>
  <property fmtid="{D5CDD505-2E9C-101B-9397-08002B2CF9AE}" pid="65" name="PsychiatricCode">
    <vt:lpwstr/>
  </property>
  <property fmtid="{D5CDD505-2E9C-101B-9397-08002B2CF9AE}" pid="66" name="Publicera dokument">
    <vt:lpwstr>, </vt:lpwstr>
  </property>
  <property fmtid="{D5CDD505-2E9C-101B-9397-08002B2CF9AE}" pid="67" name="NLLProjectType">
    <vt:lpwstr/>
  </property>
  <property fmtid="{D5CDD505-2E9C-101B-9397-08002B2CF9AE}" pid="68" name="AnalysisName">
    <vt:lpwstr/>
  </property>
  <property fmtid="{D5CDD505-2E9C-101B-9397-08002B2CF9AE}" pid="69" name="NLLMtptCodeTaxHTField0">
    <vt:lpwstr/>
  </property>
  <property fmtid="{D5CDD505-2E9C-101B-9397-08002B2CF9AE}" pid="70" name="NLLLatestProjectTrackingDate">
    <vt:lpwstr/>
  </property>
  <property fmtid="{D5CDD505-2E9C-101B-9397-08002B2CF9AE}" pid="71" name="NLLDocumentType">
    <vt:lpwstr>1465</vt:lpwstr>
  </property>
  <property fmtid="{D5CDD505-2E9C-101B-9397-08002B2CF9AE}" pid="72" name="NLLProjectTypeText">
    <vt:lpwstr/>
  </property>
  <property fmtid="{D5CDD505-2E9C-101B-9397-08002B2CF9AE}" pid="73" name="NLLEstablishingDate">
    <vt:lpwstr/>
  </property>
  <property fmtid="{D5CDD505-2E9C-101B-9397-08002B2CF9AE}" pid="74" name="NLLProjectMember">
    <vt:lpwstr/>
  </property>
  <property fmtid="{D5CDD505-2E9C-101B-9397-08002B2CF9AE}" pid="75" name="NLLProcessTeamLookup">
    <vt:lpwstr/>
  </property>
  <property fmtid="{D5CDD505-2E9C-101B-9397-08002B2CF9AE}" pid="76" name="CareActionCodeNonSurgicalTaxHTField0">
    <vt:lpwstr/>
  </property>
  <property fmtid="{D5CDD505-2E9C-101B-9397-08002B2CF9AE}" pid="77" name="CompulsoryActionTaxHTField0">
    <vt:lpwstr/>
  </property>
  <property fmtid="{D5CDD505-2E9C-101B-9397-08002B2CF9AE}" pid="78" name="NLLMeetingType">
    <vt:lpwstr/>
  </property>
  <property fmtid="{D5CDD505-2E9C-101B-9397-08002B2CF9AE}" pid="79" name="NLLProjectName">
    <vt:lpwstr/>
  </property>
  <property fmtid="{D5CDD505-2E9C-101B-9397-08002B2CF9AE}" pid="80" name="_dlc_policyId">
    <vt:lpwstr>0x010100D7963E0E5B7A40E5AEA07389401D709F007B1238BBD93543428C20870054E92DBF|1214505165</vt:lpwstr>
  </property>
  <property fmtid="{D5CDD505-2E9C-101B-9397-08002B2CF9AE}" pid="81"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2" name="_dlc_DocIdItemGuid">
    <vt:lpwstr>28e6f41a-6c06-4a2e-9c3d-7b05b8f3090c</vt:lpwstr>
  </property>
  <property fmtid="{D5CDD505-2E9C-101B-9397-08002B2CF9AE}" pid="83" name="TaxCatchAll">
    <vt:lpwstr>10894;#;#10895;#;#8650;#;#4507;#;#1687;#;#1465;#;#3757;#;#3459;#</vt:lpwstr>
  </property>
  <property fmtid="{D5CDD505-2E9C-101B-9397-08002B2CF9AE}" pid="84" name="_CopySource">
    <vt:lpwstr/>
  </property>
  <property fmtid="{D5CDD505-2E9C-101B-9397-08002B2CF9AE}" pid="85" name="Order">
    <vt:r8>1984200</vt:r8>
  </property>
  <property fmtid="{D5CDD505-2E9C-101B-9397-08002B2CF9AE}" pid="86" name="xd_ProgID">
    <vt:lpwstr/>
  </property>
  <property fmtid="{D5CDD505-2E9C-101B-9397-08002B2CF9AE}" pid="87" name="_SourceUrl">
    <vt:lpwstr/>
  </property>
  <property fmtid="{D5CDD505-2E9C-101B-9397-08002B2CF9AE}" pid="88" name="_SharedFileIndex">
    <vt:lpwstr/>
  </property>
  <property fmtid="{D5CDD505-2E9C-101B-9397-08002B2CF9AE}" pid="89" name="TemplateUrl">
    <vt:lpwstr/>
  </property>
  <property fmtid="{D5CDD505-2E9C-101B-9397-08002B2CF9AE}" pid="91" name="NLLDecisionLevelGoverning">
    <vt:lpwstr/>
  </property>
  <property fmtid="{D5CDD505-2E9C-101B-9397-08002B2CF9AE}" pid="92" name="NLLFactOwner">
    <vt:lpwstr/>
  </property>
  <property fmtid="{D5CDD505-2E9C-101B-9397-08002B2CF9AE}" pid="93" name="NLLFactOwnerText">
    <vt:lpwstr/>
  </property>
  <property fmtid="{D5CDD505-2E9C-101B-9397-08002B2CF9AE}" pid="94" name="xd_Signature">
    <vt:bool>false</vt:bool>
  </property>
  <property fmtid="{D5CDD505-2E9C-101B-9397-08002B2CF9AE}" pid="95" name="NLLDecisionLevel">
    <vt:lpwstr/>
  </property>
  <property fmtid="{D5CDD505-2E9C-101B-9397-08002B2CF9AE}" pid="96" name="NLLPTCProcessLeader">
    <vt:lpwstr/>
  </property>
  <property fmtid="{D5CDD505-2E9C-101B-9397-08002B2CF9AE}" pid="98" name="NLLPTCVISEditor">
    <vt:lpwstr/>
  </property>
</Properties>
</file>